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aw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aw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March 27,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aw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27,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aw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27,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aw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27,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aw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aw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27,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aw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27,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aw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aw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aw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27,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aw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27,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27,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27,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aw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aw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aw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aw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aw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27,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aw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27,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493" y="2708476"/>
            <a:ext cx="3782394" cy="170216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imes New Roman"/>
                <a:cs typeface="Times New Roman"/>
              </a:rPr>
              <a:t>Lāʻieikawai</a:t>
            </a:r>
            <a:br>
              <a:rPr lang="en-US" sz="5400" dirty="0" smtClean="0">
                <a:latin typeface="Times New Roman"/>
                <a:cs typeface="Times New Roman"/>
              </a:rPr>
            </a:br>
            <a:r>
              <a:rPr lang="en-US" sz="5400" dirty="0" smtClean="0">
                <a:latin typeface="Times New Roman"/>
                <a:cs typeface="Times New Roman"/>
              </a:rPr>
              <a:t>In Mele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7835" y="5622101"/>
            <a:ext cx="373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developed by Hannah Spencer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9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78" y="2175446"/>
            <a:ext cx="7782930" cy="3657184"/>
          </a:xfrm>
        </p:spPr>
        <p:txBody>
          <a:bodyPr/>
          <a:lstStyle/>
          <a:p>
            <a:pPr marL="68580" indent="0" algn="ctr">
              <a:buNone/>
            </a:pPr>
            <a:r>
              <a:rPr lang="en-US" sz="4000" i="1" dirty="0" err="1" smtClean="0"/>
              <a:t>Haʻina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ʻia</a:t>
            </a:r>
            <a:r>
              <a:rPr lang="en-US" sz="4000" i="1" dirty="0" smtClean="0"/>
              <a:t> </a:t>
            </a:r>
            <a:r>
              <a:rPr lang="en-US" sz="4000" i="1" dirty="0" err="1"/>
              <a:t>mai</a:t>
            </a:r>
            <a:r>
              <a:rPr lang="en-US" sz="4000" i="1" dirty="0"/>
              <a:t> </a:t>
            </a:r>
            <a:r>
              <a:rPr lang="en-US" sz="4000" i="1" dirty="0" err="1"/>
              <a:t>ana</a:t>
            </a:r>
            <a:r>
              <a:rPr lang="en-US" sz="4000" i="1" dirty="0"/>
              <a:t> </a:t>
            </a:r>
            <a:r>
              <a:rPr lang="en-US" sz="4000" i="1" dirty="0" err="1"/>
              <a:t>ka</a:t>
            </a:r>
            <a:r>
              <a:rPr lang="en-US" sz="4000" i="1" dirty="0"/>
              <a:t> </a:t>
            </a:r>
            <a:r>
              <a:rPr lang="en-US" sz="4000" i="1" dirty="0" err="1" smtClean="0"/>
              <a:t>puana</a:t>
            </a:r>
            <a:endParaRPr lang="en-US" sz="4000" i="1" dirty="0" smtClean="0"/>
          </a:p>
          <a:p>
            <a:pPr marL="68580" indent="0">
              <a:buNone/>
            </a:pPr>
            <a:endParaRPr lang="en-US" i="1" dirty="0"/>
          </a:p>
          <a:p>
            <a:pPr marL="68580" indent="0" algn="ctr">
              <a:buNone/>
            </a:pPr>
            <a:r>
              <a:rPr lang="en-US" sz="2800" i="1" dirty="0" smtClean="0"/>
              <a:t>“Let the echo of our song be heard”</a:t>
            </a:r>
            <a:endParaRPr lang="en-US" sz="2800" i="1" dirty="0"/>
          </a:p>
          <a:p>
            <a:pPr marL="68580" indent="0">
              <a:buNone/>
            </a:pPr>
            <a:endParaRPr lang="en-US" i="1" dirty="0" smtClean="0"/>
          </a:p>
          <a:p>
            <a:pPr marL="68580" indent="0">
              <a:buNone/>
            </a:pPr>
            <a:endParaRPr lang="en-US" i="1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1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Songs, chants, and poems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70664"/>
            <a:ext cx="6777317" cy="407902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“While songs, chants, and poems are considered separate genres in Anglo-American literary traditions, in Hawaiian literary traditions they often overlap; the primary distinctions among them come from the mode of performance: a song is sung, a chant is chanted, a poem is recited” (</a:t>
            </a:r>
            <a:r>
              <a:rPr lang="en-US" dirty="0" err="1" smtClean="0"/>
              <a:t>hoʻomanawanui</a:t>
            </a:r>
            <a:r>
              <a:rPr lang="en-US" dirty="0" smtClean="0"/>
              <a:t> 30).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8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Poetic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1268" cy="38505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</a:t>
            </a:r>
            <a:r>
              <a:rPr lang="en-US" sz="3200" b="1" u="sng" dirty="0" smtClean="0"/>
              <a:t>Metaphor</a:t>
            </a:r>
            <a:r>
              <a:rPr lang="en-US" sz="3200" dirty="0"/>
              <a:t>, </a:t>
            </a:r>
            <a:r>
              <a:rPr lang="en-US" sz="3200" b="1" u="sng" dirty="0"/>
              <a:t>imagery</a:t>
            </a:r>
            <a:r>
              <a:rPr lang="en-US" sz="3200" dirty="0"/>
              <a:t>, and </a:t>
            </a:r>
            <a:r>
              <a:rPr lang="en-US" sz="3200" b="1" u="sng" dirty="0"/>
              <a:t>kaona</a:t>
            </a:r>
            <a:r>
              <a:rPr lang="en-US" sz="3200" dirty="0"/>
              <a:t> are so important in Kanaka Maoli poetry that, for poets </a:t>
            </a:r>
            <a:r>
              <a:rPr lang="en-US" sz="3200" dirty="0" smtClean="0"/>
              <a:t>and critics </a:t>
            </a:r>
            <a:r>
              <a:rPr lang="en-US" sz="3200" dirty="0"/>
              <a:t>alike, they often </a:t>
            </a:r>
            <a:r>
              <a:rPr lang="en-US" sz="3200" dirty="0" err="1"/>
              <a:t>supercede</a:t>
            </a:r>
            <a:r>
              <a:rPr lang="en-US" sz="3200" dirty="0"/>
              <a:t> all </a:t>
            </a:r>
            <a:r>
              <a:rPr lang="en-US" sz="3200" dirty="0" smtClean="0"/>
              <a:t>other elements” (</a:t>
            </a:r>
            <a:r>
              <a:rPr lang="en-US" sz="3200" dirty="0" err="1" smtClean="0"/>
              <a:t>hoʻomanawanui</a:t>
            </a:r>
            <a:r>
              <a:rPr lang="en-US" sz="3200" dirty="0" smtClean="0"/>
              <a:t> 31-2).</a:t>
            </a:r>
          </a:p>
        </p:txBody>
      </p:sp>
    </p:spTree>
    <p:extLst>
      <p:ext uri="{BB962C8B-B14F-4D97-AF65-F5344CB8AC3E}">
        <p14:creationId xmlns:p14="http://schemas.microsoft.com/office/powerpoint/2010/main" val="143943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59160"/>
            <a:ext cx="7024744" cy="827533"/>
          </a:xfrm>
        </p:spPr>
        <p:txBody>
          <a:bodyPr/>
          <a:lstStyle/>
          <a:p>
            <a:r>
              <a:rPr lang="en-US" dirty="0" smtClean="0">
                <a:cs typeface="Times New Roman"/>
              </a:rPr>
              <a:t>“</a:t>
            </a:r>
            <a:r>
              <a:rPr lang="en-US" sz="4800" dirty="0" smtClean="0">
                <a:cs typeface="Times New Roman"/>
              </a:rPr>
              <a:t>Lā</a:t>
            </a:r>
            <a:r>
              <a:rPr lang="en-US" dirty="0" smtClean="0">
                <a:cs typeface="Times New Roman"/>
              </a:rPr>
              <a:t>ʻieikawai”</a:t>
            </a:r>
            <a:endParaRPr lang="en-US" dirty="0"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4908"/>
            <a:ext cx="6777317" cy="4007722"/>
          </a:xfrm>
        </p:spPr>
        <p:txBody>
          <a:bodyPr/>
          <a:lstStyle/>
          <a:p>
            <a:pPr marL="68580" indent="0" algn="ctr">
              <a:buNone/>
            </a:pPr>
            <a:r>
              <a:rPr lang="en-US" sz="2000" dirty="0"/>
              <a:t>http://</a:t>
            </a:r>
            <a:r>
              <a:rPr lang="en-US" sz="2000" dirty="0" err="1"/>
              <a:t>www.youtube.com</a:t>
            </a:r>
            <a:r>
              <a:rPr lang="en-US" sz="2000" dirty="0"/>
              <a:t>/</a:t>
            </a:r>
            <a:r>
              <a:rPr lang="en-US" sz="2000" dirty="0" err="1"/>
              <a:t>watch?v</a:t>
            </a:r>
            <a:r>
              <a:rPr lang="en-US" sz="2000" dirty="0"/>
              <a:t>=</a:t>
            </a:r>
            <a:r>
              <a:rPr lang="en-US" sz="2000" dirty="0" smtClean="0"/>
              <a:t>EMVpPrvWZ4U</a:t>
            </a:r>
          </a:p>
          <a:p>
            <a:pPr marL="68580" indent="0" algn="ctr">
              <a:buNone/>
            </a:pPr>
            <a:endParaRPr lang="en-US" dirty="0"/>
          </a:p>
        </p:txBody>
      </p:sp>
      <p:pic>
        <p:nvPicPr>
          <p:cNvPr id="5" name="Picture 4" descr="Lāʻieikawa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24" y="2524766"/>
            <a:ext cx="4810161" cy="366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1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61356"/>
            <a:ext cx="7024744" cy="754536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Pilina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15892"/>
            <a:ext cx="6777317" cy="4216737"/>
          </a:xfrm>
        </p:spPr>
        <p:txBody>
          <a:bodyPr/>
          <a:lstStyle/>
          <a:p>
            <a:pPr marL="68580" indent="0" algn="ctr">
              <a:buNone/>
            </a:pPr>
            <a:endParaRPr lang="en-US" sz="2000" dirty="0" smtClean="0"/>
          </a:p>
          <a:p>
            <a:pPr marL="68580" indent="0" algn="ctr">
              <a:buNone/>
            </a:pP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err="1"/>
              <a:t>www.youtube.com</a:t>
            </a:r>
            <a:r>
              <a:rPr lang="en-US" sz="2000" dirty="0"/>
              <a:t>/</a:t>
            </a:r>
            <a:r>
              <a:rPr lang="en-US" sz="2000" dirty="0" err="1"/>
              <a:t>watch?v</a:t>
            </a:r>
            <a:r>
              <a:rPr lang="en-US" sz="2000" dirty="0"/>
              <a:t>=</a:t>
            </a:r>
            <a:r>
              <a:rPr lang="en-US" sz="2000" dirty="0" smtClean="0"/>
              <a:t>ZLKDt5rDMqE</a:t>
            </a:r>
          </a:p>
          <a:p>
            <a:pPr marL="68580" indent="0" algn="ctr">
              <a:buNone/>
            </a:pPr>
            <a:endParaRPr lang="en-US" dirty="0"/>
          </a:p>
        </p:txBody>
      </p:sp>
      <p:pic>
        <p:nvPicPr>
          <p:cNvPr id="4" name="Picture 3" descr="Ka Pili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19" y="2657272"/>
            <a:ext cx="5963684" cy="33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9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268" y="1027664"/>
            <a:ext cx="7024744" cy="657364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Hula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74250"/>
            <a:ext cx="6777317" cy="3858380"/>
          </a:xfrm>
        </p:spPr>
        <p:txBody>
          <a:bodyPr/>
          <a:lstStyle/>
          <a:p>
            <a:pPr marL="68580" indent="0" algn="ctr">
              <a:buNone/>
            </a:pPr>
            <a:r>
              <a:rPr lang="en-US" sz="2000" dirty="0"/>
              <a:t>http://</a:t>
            </a:r>
            <a:r>
              <a:rPr lang="en-US" sz="2000" dirty="0" err="1"/>
              <a:t>www.youtube.com</a:t>
            </a:r>
            <a:r>
              <a:rPr lang="en-US" sz="2000" dirty="0"/>
              <a:t>/</a:t>
            </a:r>
            <a:r>
              <a:rPr lang="en-US" sz="2000" dirty="0" err="1"/>
              <a:t>watch?v</a:t>
            </a:r>
            <a:r>
              <a:rPr lang="en-US" sz="2000" dirty="0"/>
              <a:t>=tmymdeQ-R-</a:t>
            </a:r>
            <a:r>
              <a:rPr lang="en-US" sz="2000" dirty="0" smtClean="0"/>
              <a:t>8</a:t>
            </a:r>
          </a:p>
          <a:p>
            <a:pPr marL="68580" indent="0" algn="ctr">
              <a:buNone/>
            </a:pPr>
            <a:endParaRPr lang="en-US" dirty="0"/>
          </a:p>
        </p:txBody>
      </p:sp>
      <p:pic>
        <p:nvPicPr>
          <p:cNvPr id="4" name="Picture 3" descr="Merrie Mon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09" y="2638065"/>
            <a:ext cx="4674391" cy="340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9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63552"/>
            <a:ext cx="7024744" cy="861355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41702"/>
            <a:ext cx="7233735" cy="41753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Take the time to read over the lyrics to the two mele again.</a:t>
            </a:r>
          </a:p>
          <a:p>
            <a:endParaRPr lang="en-US" sz="2800" dirty="0" smtClean="0"/>
          </a:p>
          <a:p>
            <a:r>
              <a:rPr lang="en-US" sz="2800" dirty="0" smtClean="0"/>
              <a:t>Then, complete the compare and contrast matrix on your handout.</a:t>
            </a:r>
          </a:p>
          <a:p>
            <a:pPr lvl="1"/>
            <a:r>
              <a:rPr lang="en-US" sz="2400" dirty="0" smtClean="0"/>
              <a:t>Focus on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and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columns first, and then compare the mele to the book.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55640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5499"/>
            <a:ext cx="6777317" cy="3847131"/>
          </a:xfrm>
        </p:spPr>
        <p:txBody>
          <a:bodyPr>
            <a:normAutofit/>
          </a:bodyPr>
          <a:lstStyle/>
          <a:p>
            <a:r>
              <a:rPr lang="en-US" sz="2800" dirty="0"/>
              <a:t>Think about what you might include in a mele about L</a:t>
            </a:r>
            <a:r>
              <a:rPr lang="en-US" sz="3200" dirty="0"/>
              <a:t>ā</a:t>
            </a:r>
            <a:r>
              <a:rPr lang="en-US" sz="2800" dirty="0"/>
              <a:t>ʻieikawai and list three things.</a:t>
            </a:r>
          </a:p>
          <a:p>
            <a:endParaRPr lang="en-US" sz="2800" dirty="0" smtClean="0"/>
          </a:p>
          <a:p>
            <a:r>
              <a:rPr lang="en-US" sz="2800" dirty="0" smtClean="0"/>
              <a:t>Share with a classmate what you would include.</a:t>
            </a:r>
          </a:p>
          <a:p>
            <a:pPr lvl="1"/>
            <a:r>
              <a:rPr lang="en-US" sz="2400" b="1" dirty="0" smtClean="0"/>
              <a:t>Star</a:t>
            </a:r>
            <a:r>
              <a:rPr lang="en-US" sz="2400" dirty="0" smtClean="0"/>
              <a:t> any of the details about Lāʻieikawai you had in common.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6159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129</TotalTime>
  <Words>252</Words>
  <Application>Microsoft Macintosh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Lāʻieikawai In Mele</vt:lpstr>
      <vt:lpstr>PowerPoint Presentation</vt:lpstr>
      <vt:lpstr>Songs, chants, and poems</vt:lpstr>
      <vt:lpstr>Poetic Devices</vt:lpstr>
      <vt:lpstr>“Lāʻieikawai”</vt:lpstr>
      <vt:lpstr>“Ka Pilina”</vt:lpstr>
      <vt:lpstr>Hula</vt:lpstr>
      <vt:lpstr>Activity</vt:lpstr>
      <vt:lpstr>Activity</vt:lpstr>
    </vt:vector>
  </TitlesOfParts>
  <Company>University of Hawaii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Lāʻieikawai In Mele</dc:title>
  <dc:creator>Hannah Spencer</dc:creator>
  <cp:lastModifiedBy>Hannah Spencer</cp:lastModifiedBy>
  <cp:revision>12</cp:revision>
  <dcterms:created xsi:type="dcterms:W3CDTF">2013-12-18T03:20:16Z</dcterms:created>
  <dcterms:modified xsi:type="dcterms:W3CDTF">2014-03-28T07:26:19Z</dcterms:modified>
</cp:coreProperties>
</file>