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1" r:id="rId6"/>
    <p:sldId id="264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03" autoAdjust="0"/>
  </p:normalViewPr>
  <p:slideViewPr>
    <p:cSldViewPr snapToGrid="0" snapToObjects="1">
      <p:cViewPr varScale="1">
        <p:scale>
          <a:sx n="73" d="100"/>
          <a:sy n="73" d="100"/>
        </p:scale>
        <p:origin x="-1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F1ABE-47B0-2C40-81BF-EA60B67BF1E5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51B35-B61D-3C4F-BBEC-C9EAEF3FD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9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ʻŌʻo</a:t>
            </a:r>
            <a:r>
              <a:rPr lang="en-US" baseline="0" dirty="0" smtClean="0"/>
              <a:t> (black honey-eaters) in a </a:t>
            </a:r>
            <a:r>
              <a:rPr lang="en-US" baseline="0" dirty="0" err="1" smtClean="0"/>
              <a:t>ʻōhiʻa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lehua</a:t>
            </a:r>
            <a:r>
              <a:rPr lang="en-US" baseline="0" dirty="0" smtClean="0"/>
              <a:t> tree.  Read the inside cover note about the cover art (page vi).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51B35-B61D-3C4F-BBEC-C9EAEF3FD8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02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the foreword</a:t>
            </a:r>
            <a:r>
              <a:rPr lang="en-US" baseline="0" dirty="0" smtClean="0"/>
              <a:t> by Author S.N. Haleʻole.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51B35-B61D-3C4F-BBEC-C9EAEF3FD8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16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the</a:t>
            </a:r>
            <a:r>
              <a:rPr lang="en-US" baseline="0" dirty="0" smtClean="0"/>
              <a:t> Introduction by the Translator, Martha Warren Beckwith (pages ix-x).  Note how many hands went into the translation of this one text.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Read the Editorial Notes (xi).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51B35-B61D-3C4F-BBEC-C9EAEF3FD8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25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the pros</a:t>
            </a:r>
            <a:r>
              <a:rPr lang="en-US" baseline="0" dirty="0" smtClean="0"/>
              <a:t> and cons of translation.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51B35-B61D-3C4F-BBEC-C9EAEF3FD8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0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SEE CULTURAL</a:t>
            </a:r>
            <a:r>
              <a:rPr lang="en-US" baseline="0" dirty="0" smtClean="0"/>
              <a:t> KNOWLEDGE PAGE on </a:t>
            </a:r>
            <a:r>
              <a:rPr lang="en-US" baseline="0" dirty="0" err="1" smtClean="0"/>
              <a:t>LaieikawaiInTheClassroom.weebly.com</a:t>
            </a:r>
            <a:r>
              <a:rPr lang="en-US" baseline="0" dirty="0" smtClean="0"/>
              <a:t> for a full list </a:t>
            </a:r>
            <a:r>
              <a:rPr lang="en-US" baseline="0" smtClean="0"/>
              <a:t>of possibilities.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51B35-B61D-3C4F-BBEC-C9EAEF3FD8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3/27/14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aw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aw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aw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aw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aw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aw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aw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aw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aw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aw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aw-US" smtClean="0"/>
              <a:t>Click to edit Master text styles</a:t>
            </a:r>
          </a:p>
          <a:p>
            <a:pPr lvl="1"/>
            <a:r>
              <a:rPr lang="haw-US" smtClean="0"/>
              <a:t>Second level</a:t>
            </a:r>
          </a:p>
          <a:p>
            <a:pPr lvl="2"/>
            <a:r>
              <a:rPr lang="haw-US" smtClean="0"/>
              <a:t>Third level</a:t>
            </a:r>
          </a:p>
          <a:p>
            <a:pPr lvl="3"/>
            <a:r>
              <a:rPr lang="haw-US" smtClean="0"/>
              <a:t>Fourth level</a:t>
            </a:r>
          </a:p>
          <a:p>
            <a:pPr lvl="4"/>
            <a:r>
              <a:rPr lang="haw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3/27/14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i="1" dirty="0" smtClean="0"/>
              <a:t>Lāʻieikawai</a:t>
            </a:r>
            <a:endParaRPr lang="en-US" sz="8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Cultural Context &amp; History</a:t>
            </a:r>
            <a:endParaRPr lang="en-US" sz="4000" dirty="0"/>
          </a:p>
        </p:txBody>
      </p:sp>
      <p:pic>
        <p:nvPicPr>
          <p:cNvPr id="4" name="Picture 3" descr="laieikawai with bird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619" y="4569402"/>
            <a:ext cx="1609486" cy="19021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6522" y="6127095"/>
            <a:ext cx="3427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developed by Hannah Spencer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69610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394" y="323004"/>
            <a:ext cx="4015606" cy="623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7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1" r="-3837" b="5907"/>
          <a:stretch/>
        </p:blipFill>
        <p:spPr>
          <a:xfrm rot="240000">
            <a:off x="2237832" y="352781"/>
            <a:ext cx="4454312" cy="4251316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5276" y="4923491"/>
            <a:ext cx="8101764" cy="1377892"/>
          </a:xfrm>
        </p:spPr>
        <p:txBody>
          <a:bodyPr/>
          <a:lstStyle/>
          <a:p>
            <a:r>
              <a:rPr lang="en-US" sz="3200" dirty="0" smtClean="0"/>
              <a:t>“Hawaiians </a:t>
            </a:r>
            <a:r>
              <a:rPr lang="en-US" sz="3200" dirty="0"/>
              <a:t>have long looked to the stories of their ancestors' lives for direction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in </a:t>
            </a:r>
            <a:r>
              <a:rPr lang="en-US" sz="3200" dirty="0"/>
              <a:t>their own </a:t>
            </a:r>
            <a:r>
              <a:rPr lang="en-US" sz="3200" dirty="0" smtClean="0"/>
              <a:t>lives” (</a:t>
            </a:r>
            <a:r>
              <a:rPr lang="en-US" sz="3200" dirty="0" err="1" smtClean="0"/>
              <a:t>Kuwada</a:t>
            </a:r>
            <a:r>
              <a:rPr lang="en-US" sz="3200" dirty="0" smtClean="0"/>
              <a:t> 54).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4780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0586" y="2248347"/>
            <a:ext cx="8669751" cy="435289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 First book published by a Hawaiian author in Hawaiian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 Book for “reading pleasure”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 Story of a well-known aliʻi, Lāʻieikawai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 Written to “prevent the loss of [Hawaiʻi’s] fascinating traditions”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Lāʻieikawai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05311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3613" r="3417"/>
          <a:stretch/>
        </p:blipFill>
        <p:spPr>
          <a:xfrm rot="21362773">
            <a:off x="1066086" y="2235301"/>
            <a:ext cx="3182564" cy="412897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Translation</a:t>
            </a:r>
            <a:endParaRPr lang="en-US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96712">
            <a:off x="5797549" y="2126051"/>
            <a:ext cx="2003427" cy="445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7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052429"/>
            <a:ext cx="7745505" cy="4073733"/>
          </a:xfrm>
        </p:spPr>
        <p:txBody>
          <a:bodyPr/>
          <a:lstStyle/>
          <a:p>
            <a:r>
              <a:rPr lang="en-US" dirty="0" smtClean="0"/>
              <a:t>The knowledge of “[a]t </a:t>
            </a:r>
            <a:r>
              <a:rPr lang="en-US" dirty="0"/>
              <a:t>least 100,000 pages of Hawaiian-language newspapers of the nineteenth and early-twentieth </a:t>
            </a:r>
            <a:r>
              <a:rPr lang="en-US" dirty="0" smtClean="0"/>
              <a:t>centuries… remains </a:t>
            </a:r>
            <a:r>
              <a:rPr lang="en-US" dirty="0"/>
              <a:t>locked away from the 95 percent of Hawaiians who cannot speak Hawaiian, because only a tiny fraction has been translated into </a:t>
            </a:r>
            <a:r>
              <a:rPr lang="en-US" dirty="0" smtClean="0"/>
              <a:t>English” (</a:t>
            </a:r>
            <a:r>
              <a:rPr lang="en-US" dirty="0" err="1" smtClean="0"/>
              <a:t>Kuwada</a:t>
            </a:r>
            <a:r>
              <a:rPr lang="en-US" dirty="0" smtClean="0"/>
              <a:t> 55).  </a:t>
            </a:r>
          </a:p>
          <a:p>
            <a:endParaRPr lang="en-US" dirty="0"/>
          </a:p>
          <a:p>
            <a:r>
              <a:rPr lang="en-US" dirty="0" smtClean="0"/>
              <a:t>So why not translate?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4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“English </a:t>
            </a:r>
            <a:r>
              <a:rPr lang="en-US" dirty="0"/>
              <a:t>versions of Hawaiian writings have created and perpetuated gross misrepresentations of the lives and culture of the Hawaiian people. A range of problematic and even unethical practices—many not even involving the translating itself—took the translations further and further away from the source </a:t>
            </a:r>
            <a:r>
              <a:rPr lang="en-US" dirty="0" smtClean="0"/>
              <a:t>texts” (</a:t>
            </a:r>
            <a:r>
              <a:rPr lang="en-US" dirty="0" err="1" smtClean="0"/>
              <a:t>Kuwada</a:t>
            </a:r>
            <a:r>
              <a:rPr lang="en-US" dirty="0" smtClean="0"/>
              <a:t> 55).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1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partner.  </a:t>
            </a:r>
            <a:r>
              <a:rPr lang="en-US" dirty="0"/>
              <a:t>D</a:t>
            </a:r>
            <a:r>
              <a:rPr lang="en-US" dirty="0" smtClean="0"/>
              <a:t>ecide on and sign up for one of the topics about the cultural context of </a:t>
            </a:r>
            <a:r>
              <a:rPr lang="en-US" i="1" dirty="0" smtClean="0"/>
              <a:t>Lāʻieikawai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Together, prepare a 2-3 minute presentation  about your topic to present to the class.</a:t>
            </a:r>
          </a:p>
          <a:p>
            <a:pPr lvl="1"/>
            <a:r>
              <a:rPr lang="en-US" dirty="0" smtClean="0"/>
              <a:t>Include why this topic is significant.</a:t>
            </a:r>
          </a:p>
          <a:p>
            <a:pPr lvl="1"/>
            <a:r>
              <a:rPr lang="en-US" dirty="0" smtClean="0"/>
              <a:t>Create some sort of mnemonic device (memory tool) to help the class remember the information from your presentation.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696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85800" y="1911325"/>
            <a:ext cx="3803904" cy="4771897"/>
          </a:xfrm>
        </p:spPr>
        <p:txBody>
          <a:bodyPr>
            <a:normAutofit/>
          </a:bodyPr>
          <a:lstStyle/>
          <a:p>
            <a:r>
              <a:rPr lang="en-US" dirty="0" err="1" smtClean="0"/>
              <a:t>ʻŌlelo</a:t>
            </a:r>
            <a:r>
              <a:rPr lang="en-US" dirty="0" smtClean="0"/>
              <a:t> </a:t>
            </a:r>
            <a:r>
              <a:rPr lang="en-US" dirty="0" err="1" smtClean="0"/>
              <a:t>Noʻeau</a:t>
            </a:r>
            <a:endParaRPr lang="en-US" dirty="0" smtClean="0"/>
          </a:p>
          <a:p>
            <a:r>
              <a:rPr lang="en-US" dirty="0" smtClean="0"/>
              <a:t>Ancient Hawaiian Social Structure</a:t>
            </a:r>
          </a:p>
          <a:p>
            <a:r>
              <a:rPr lang="en-US" dirty="0" smtClean="0"/>
              <a:t>Children (#2)</a:t>
            </a:r>
          </a:p>
          <a:p>
            <a:r>
              <a:rPr lang="en-US" dirty="0" smtClean="0"/>
              <a:t>The Hawaiian year (#7)</a:t>
            </a:r>
          </a:p>
          <a:p>
            <a:r>
              <a:rPr lang="en-US" dirty="0" err="1" smtClean="0"/>
              <a:t>Paliulu</a:t>
            </a:r>
            <a:r>
              <a:rPr lang="en-US" dirty="0" smtClean="0"/>
              <a:t> (#13)</a:t>
            </a:r>
          </a:p>
          <a:p>
            <a:r>
              <a:rPr lang="en-US" dirty="0" err="1" smtClean="0"/>
              <a:t>Mokomoko</a:t>
            </a:r>
            <a:r>
              <a:rPr lang="en-US" dirty="0" smtClean="0"/>
              <a:t> (#14)</a:t>
            </a:r>
          </a:p>
          <a:p>
            <a:r>
              <a:rPr lang="en-US" dirty="0" smtClean="0"/>
              <a:t>Hawaiian lunar month (#16)</a:t>
            </a:r>
          </a:p>
          <a:p>
            <a:r>
              <a:rPr lang="en-US" dirty="0" err="1" smtClean="0"/>
              <a:t>ʻŌʻo</a:t>
            </a:r>
            <a:r>
              <a:rPr lang="en-US" dirty="0" smtClean="0"/>
              <a:t> (#17)</a:t>
            </a:r>
          </a:p>
          <a:p>
            <a:r>
              <a:rPr lang="en-US" dirty="0" err="1" smtClean="0"/>
              <a:t>Kōnane</a:t>
            </a:r>
            <a:r>
              <a:rPr lang="en-US" dirty="0" smtClean="0"/>
              <a:t> (#23)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5151" y="1911325"/>
            <a:ext cx="3803904" cy="4771897"/>
          </a:xfrm>
        </p:spPr>
        <p:txBody>
          <a:bodyPr/>
          <a:lstStyle/>
          <a:p>
            <a:r>
              <a:rPr lang="en-US" dirty="0" err="1" smtClean="0"/>
              <a:t>Maile</a:t>
            </a:r>
            <a:r>
              <a:rPr lang="en-US" dirty="0" smtClean="0"/>
              <a:t> (#28)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ū</a:t>
            </a:r>
            <a:r>
              <a:rPr lang="en-US" dirty="0" smtClean="0"/>
              <a:t> </a:t>
            </a:r>
            <a:r>
              <a:rPr lang="en-US" dirty="0" err="1" smtClean="0"/>
              <a:t>lāʻī</a:t>
            </a:r>
            <a:r>
              <a:rPr lang="en-US" dirty="0" smtClean="0"/>
              <a:t> (#31)</a:t>
            </a:r>
          </a:p>
          <a:p>
            <a:r>
              <a:rPr lang="en-US" dirty="0" err="1" smtClean="0"/>
              <a:t>Kilu</a:t>
            </a:r>
            <a:r>
              <a:rPr lang="en-US" dirty="0" smtClean="0"/>
              <a:t> and </a:t>
            </a:r>
            <a:r>
              <a:rPr lang="en-US" dirty="0" err="1" smtClean="0"/>
              <a:t>ʻume</a:t>
            </a:r>
            <a:r>
              <a:rPr lang="en-US" dirty="0" smtClean="0"/>
              <a:t> (#35)</a:t>
            </a:r>
          </a:p>
          <a:p>
            <a:r>
              <a:rPr lang="en-US" dirty="0" err="1" smtClean="0"/>
              <a:t>Punalua</a:t>
            </a:r>
            <a:r>
              <a:rPr lang="en-US" dirty="0" smtClean="0"/>
              <a:t> (#37)</a:t>
            </a:r>
          </a:p>
          <a:p>
            <a:r>
              <a:rPr lang="en-US" dirty="0"/>
              <a:t>R</a:t>
            </a:r>
            <a:r>
              <a:rPr lang="en-US" dirty="0" smtClean="0"/>
              <a:t>elationship between Hawaiʻi and </a:t>
            </a:r>
            <a:r>
              <a:rPr lang="en-US" dirty="0" err="1" smtClean="0"/>
              <a:t>Kahiki</a:t>
            </a:r>
            <a:r>
              <a:rPr lang="en-US" dirty="0" smtClean="0"/>
              <a:t> (#48)</a:t>
            </a:r>
          </a:p>
          <a:p>
            <a:r>
              <a:rPr lang="en-US" dirty="0" err="1" smtClean="0"/>
              <a:t>Hānai</a:t>
            </a:r>
            <a:r>
              <a:rPr lang="en-US" dirty="0" smtClean="0"/>
              <a:t> relationships </a:t>
            </a:r>
          </a:p>
          <a:p>
            <a:r>
              <a:rPr lang="en-US" dirty="0" err="1" smtClean="0"/>
              <a:t>Kapu</a:t>
            </a:r>
            <a:endParaRPr lang="en-US" dirty="0" smtClean="0"/>
          </a:p>
          <a:p>
            <a:r>
              <a:rPr lang="en-US" dirty="0" err="1" smtClean="0"/>
              <a:t>Moeʻuhane</a:t>
            </a:r>
            <a:endParaRPr lang="en-US" dirty="0" smtClean="0"/>
          </a:p>
          <a:p>
            <a:r>
              <a:rPr lang="en-US" dirty="0" smtClean="0"/>
              <a:t>Clothing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755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2027</TotalTime>
  <Words>442</Words>
  <Application>Microsoft Macintosh PowerPoint</Application>
  <PresentationFormat>On-screen Show (4:3)</PresentationFormat>
  <Paragraphs>53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Lāʻieikawai</vt:lpstr>
      <vt:lpstr>PowerPoint Presentation</vt:lpstr>
      <vt:lpstr>“Hawaiians have long looked to the stories of their ancestors' lives for direction  in their own lives” (Kuwada 54).</vt:lpstr>
      <vt:lpstr>Lāʻieikawai</vt:lpstr>
      <vt:lpstr>Translation</vt:lpstr>
      <vt:lpstr>Translation</vt:lpstr>
      <vt:lpstr>Issues with Translation</vt:lpstr>
      <vt:lpstr>Activity: Research</vt:lpstr>
      <vt:lpstr>Topics</vt:lpstr>
    </vt:vector>
  </TitlesOfParts>
  <Company>University of Hawaii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Lāʻieikawai</dc:title>
  <dc:creator>Hannah Spencer</dc:creator>
  <cp:lastModifiedBy>Hannah Spencer</cp:lastModifiedBy>
  <cp:revision>17</cp:revision>
  <dcterms:created xsi:type="dcterms:W3CDTF">2013-12-18T06:43:21Z</dcterms:created>
  <dcterms:modified xsi:type="dcterms:W3CDTF">2014-03-28T05:55:03Z</dcterms:modified>
</cp:coreProperties>
</file>